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grandir" panose="020B0604020202020204" charset="0"/>
      <p:regular r:id="rId14"/>
    </p:embeddedFont>
    <p:embeddedFont>
      <p:font typeface="Agrandir Bold" panose="020B0604020202020204" charset="0"/>
      <p:regular r:id="rId15"/>
    </p:embeddedFont>
    <p:embeddedFont>
      <p:font typeface="HK Grotesk Bold" panose="020B0604020202020204" charset="0"/>
      <p:regular r:id="rId16"/>
    </p:embeddedFont>
    <p:embeddedFont>
      <p:font typeface="Trend Sans Fou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4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svg"/><Relationship Id="rId7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32454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V="1">
            <a:off x="5763316" y="-2324100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4114800"/>
                </a:moveTo>
                <a:lnTo>
                  <a:pt x="4826745" y="4114800"/>
                </a:lnTo>
                <a:lnTo>
                  <a:pt x="4826745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7677" y="87261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91473" y="4517947"/>
            <a:ext cx="10105054" cy="1432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31"/>
              </a:lnSpc>
            </a:pPr>
            <a:r>
              <a:rPr lang="en-US" sz="10631">
                <a:solidFill>
                  <a:srgbClr val="00509D"/>
                </a:solidFill>
                <a:latin typeface="Trend Sans Four"/>
                <a:ea typeface="Trend Sans Four"/>
                <a:cs typeface="Trend Sans Four"/>
                <a:sym typeface="Trend Sans Four"/>
              </a:rPr>
              <a:t>WELCOME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08662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1184" y="8053392"/>
            <a:ext cx="1689884" cy="2409817"/>
          </a:xfrm>
          <a:custGeom>
            <a:avLst/>
            <a:gdLst/>
            <a:ahLst/>
            <a:cxnLst/>
            <a:rect l="l" t="t" r="r" b="b"/>
            <a:pathLst>
              <a:path w="1689884" h="2409817">
                <a:moveTo>
                  <a:pt x="0" y="0"/>
                </a:moveTo>
                <a:lnTo>
                  <a:pt x="1689884" y="0"/>
                </a:lnTo>
                <a:lnTo>
                  <a:pt x="1689884" y="2409816"/>
                </a:lnTo>
                <a:lnTo>
                  <a:pt x="0" y="24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7677" y="87261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7020224" y="-294455"/>
            <a:ext cx="1913823" cy="2729159"/>
          </a:xfrm>
          <a:custGeom>
            <a:avLst/>
            <a:gdLst/>
            <a:ahLst/>
            <a:cxnLst/>
            <a:rect l="l" t="t" r="r" b="b"/>
            <a:pathLst>
              <a:path w="1913823" h="2729159">
                <a:moveTo>
                  <a:pt x="0" y="0"/>
                </a:moveTo>
                <a:lnTo>
                  <a:pt x="1913823" y="0"/>
                </a:lnTo>
                <a:lnTo>
                  <a:pt x="1913823" y="2729159"/>
                </a:lnTo>
                <a:lnTo>
                  <a:pt x="0" y="272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905744" y="-468758"/>
            <a:ext cx="2661698" cy="2269097"/>
          </a:xfrm>
          <a:custGeom>
            <a:avLst/>
            <a:gdLst/>
            <a:ahLst/>
            <a:cxnLst/>
            <a:rect l="l" t="t" r="r" b="b"/>
            <a:pathLst>
              <a:path w="2661698" h="2269097">
                <a:moveTo>
                  <a:pt x="0" y="2269097"/>
                </a:moveTo>
                <a:lnTo>
                  <a:pt x="2661697" y="2269097"/>
                </a:lnTo>
                <a:lnTo>
                  <a:pt x="2661697" y="0"/>
                </a:lnTo>
                <a:lnTo>
                  <a:pt x="0" y="0"/>
                </a:lnTo>
                <a:lnTo>
                  <a:pt x="0" y="226909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82645" y="3251856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89554" y="2310879"/>
            <a:ext cx="9785370" cy="6017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Top Risks:</a:t>
            </a:r>
          </a:p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R1: SSO Integration Failure      → High</a:t>
            </a:r>
          </a:p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R2: Team Attrition               → Critical</a:t>
            </a:r>
          </a:p>
          <a:p>
            <a:pPr algn="l">
              <a:lnSpc>
                <a:spcPts val="4276"/>
              </a:lnSpc>
            </a:pPr>
            <a:endParaRPr lang="en-US" sz="3289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Mitigation:</a:t>
            </a:r>
          </a:p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Early SSO sandbox testing</a:t>
            </a:r>
          </a:p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Cross-training + backup devs</a:t>
            </a:r>
          </a:p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Change Control Board</a:t>
            </a:r>
          </a:p>
          <a:p>
            <a:pPr algn="l">
              <a:lnSpc>
                <a:spcPts val="4276"/>
              </a:lnSpc>
              <a:spcBef>
                <a:spcPct val="0"/>
              </a:spcBef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2-week app store buffer</a:t>
            </a:r>
          </a:p>
          <a:p>
            <a:pPr algn="l">
              <a:lnSpc>
                <a:spcPts val="4276"/>
              </a:lnSpc>
              <a:spcBef>
                <a:spcPct val="0"/>
              </a:spcBef>
            </a:pPr>
            <a:endParaRPr lang="en-US" sz="3289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30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Risk Matrix → Focus on R1 &amp; R2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663266" y="2150075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317184" y="89249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9554" y="784438"/>
            <a:ext cx="12908893" cy="9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499" b="1">
                <a:solidFill>
                  <a:srgbClr val="162667"/>
                </a:solidFill>
                <a:latin typeface="Agrandir Bold"/>
                <a:ea typeface="Agrandir Bold"/>
                <a:cs typeface="Agrandir Bold"/>
                <a:sym typeface="Agrandir Bold"/>
              </a:rPr>
              <a:t>Risk Management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32454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38828" y="-1055545"/>
            <a:ext cx="5122200" cy="3483096"/>
          </a:xfrm>
          <a:custGeom>
            <a:avLst/>
            <a:gdLst/>
            <a:ahLst/>
            <a:cxnLst/>
            <a:rect l="l" t="t" r="r" b="b"/>
            <a:pathLst>
              <a:path w="5122200" h="3483096">
                <a:moveTo>
                  <a:pt x="0" y="0"/>
                </a:moveTo>
                <a:lnTo>
                  <a:pt x="5122200" y="0"/>
                </a:lnTo>
                <a:lnTo>
                  <a:pt x="5122200" y="3483096"/>
                </a:lnTo>
                <a:lnTo>
                  <a:pt x="0" y="348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7677" y="87261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-2798493" y="8318179"/>
            <a:ext cx="5122200" cy="3483096"/>
          </a:xfrm>
          <a:custGeom>
            <a:avLst/>
            <a:gdLst/>
            <a:ahLst/>
            <a:cxnLst/>
            <a:rect l="l" t="t" r="r" b="b"/>
            <a:pathLst>
              <a:path w="5122200" h="3483096">
                <a:moveTo>
                  <a:pt x="0" y="0"/>
                </a:moveTo>
                <a:lnTo>
                  <a:pt x="5122201" y="0"/>
                </a:lnTo>
                <a:lnTo>
                  <a:pt x="5122201" y="3483096"/>
                </a:lnTo>
                <a:lnTo>
                  <a:pt x="0" y="348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48588" y="-1452804"/>
            <a:ext cx="2554577" cy="3145708"/>
          </a:xfrm>
          <a:custGeom>
            <a:avLst/>
            <a:gdLst/>
            <a:ahLst/>
            <a:cxnLst/>
            <a:rect l="l" t="t" r="r" b="b"/>
            <a:pathLst>
              <a:path w="2554577" h="3145708">
                <a:moveTo>
                  <a:pt x="0" y="0"/>
                </a:moveTo>
                <a:lnTo>
                  <a:pt x="2554576" y="0"/>
                </a:lnTo>
                <a:lnTo>
                  <a:pt x="2554576" y="3145708"/>
                </a:lnTo>
                <a:lnTo>
                  <a:pt x="0" y="3145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31102" y="2427551"/>
            <a:ext cx="10676917" cy="655533"/>
            <a:chOff x="0" y="0"/>
            <a:chExt cx="14235890" cy="874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1163" cy="874044"/>
            </a:xfrm>
            <a:custGeom>
              <a:avLst/>
              <a:gdLst/>
              <a:ahLst/>
              <a:cxnLst/>
              <a:rect l="l" t="t" r="r" b="b"/>
              <a:pathLst>
                <a:path w="651163" h="874044">
                  <a:moveTo>
                    <a:pt x="0" y="0"/>
                  </a:moveTo>
                  <a:lnTo>
                    <a:pt x="651163" y="0"/>
                  </a:lnTo>
                  <a:lnTo>
                    <a:pt x="651163" y="874044"/>
                  </a:lnTo>
                  <a:lnTo>
                    <a:pt x="0" y="874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838641" y="-78787"/>
              <a:ext cx="13397249" cy="888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29"/>
                </a:lnSpc>
                <a:spcBef>
                  <a:spcPct val="0"/>
                </a:spcBef>
              </a:pPr>
              <a:r>
                <a:rPr lang="en-US" sz="3714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StudyBuddy = Professional-Grade Project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31102" y="3863926"/>
            <a:ext cx="7679895" cy="2271662"/>
            <a:chOff x="0" y="0"/>
            <a:chExt cx="10239860" cy="30288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783" cy="896353"/>
            </a:xfrm>
            <a:custGeom>
              <a:avLst/>
              <a:gdLst/>
              <a:ahLst/>
              <a:cxnLst/>
              <a:rect l="l" t="t" r="r" b="b"/>
              <a:pathLst>
                <a:path w="667783" h="896353">
                  <a:moveTo>
                    <a:pt x="0" y="0"/>
                  </a:moveTo>
                  <a:lnTo>
                    <a:pt x="667783" y="0"/>
                  </a:lnTo>
                  <a:lnTo>
                    <a:pt x="667783" y="896353"/>
                  </a:lnTo>
                  <a:lnTo>
                    <a:pt x="0" y="89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60046" y="-142875"/>
              <a:ext cx="9379814" cy="3171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5"/>
                </a:lnSpc>
                <a:spcBef>
                  <a:spcPct val="0"/>
                </a:spcBef>
              </a:pPr>
              <a:r>
                <a:rPr lang="en-US" sz="3719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Success Will Be Measured By: </a:t>
              </a:r>
            </a:p>
            <a:p>
              <a:pPr algn="l">
                <a:lnSpc>
                  <a:spcPts val="3421"/>
                </a:lnSpc>
                <a:spcBef>
                  <a:spcPct val="0"/>
                </a:spcBef>
              </a:pPr>
              <a:r>
                <a:rPr lang="en-US" sz="263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 500+ Active Users </a:t>
              </a:r>
            </a:p>
            <a:p>
              <a:pPr algn="l">
                <a:lnSpc>
                  <a:spcPts val="3421"/>
                </a:lnSpc>
                <a:spcBef>
                  <a:spcPct val="0"/>
                </a:spcBef>
              </a:pPr>
              <a:r>
                <a:rPr lang="en-US" sz="263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 4.0+ App Store Rating </a:t>
              </a:r>
            </a:p>
            <a:p>
              <a:pPr algn="l">
                <a:lnSpc>
                  <a:spcPts val="3421"/>
                </a:lnSpc>
                <a:spcBef>
                  <a:spcPct val="0"/>
                </a:spcBef>
              </a:pPr>
              <a:r>
                <a:rPr lang="en-US" sz="263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 90% Feature Completion </a:t>
              </a:r>
            </a:p>
            <a:p>
              <a:pPr algn="l">
                <a:lnSpc>
                  <a:spcPts val="3421"/>
                </a:lnSpc>
                <a:spcBef>
                  <a:spcPct val="0"/>
                </a:spcBef>
              </a:pPr>
              <a:r>
                <a:rPr lang="en-US" sz="2631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• On-Time &amp; Within 480K BDT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562818" y="3782933"/>
            <a:ext cx="5310049" cy="5310049"/>
          </a:xfrm>
          <a:custGeom>
            <a:avLst/>
            <a:gdLst/>
            <a:ahLst/>
            <a:cxnLst/>
            <a:rect l="l" t="t" r="r" b="b"/>
            <a:pathLst>
              <a:path w="5310049" h="5310049">
                <a:moveTo>
                  <a:pt x="0" y="0"/>
                </a:moveTo>
                <a:lnTo>
                  <a:pt x="5310049" y="0"/>
                </a:lnTo>
                <a:lnTo>
                  <a:pt x="5310049" y="5310049"/>
                </a:lnTo>
                <a:lnTo>
                  <a:pt x="0" y="53100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961166" y="436880"/>
            <a:ext cx="14365667" cy="105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20"/>
              </a:lnSpc>
            </a:pPr>
            <a:r>
              <a:rPr lang="en-US" sz="62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Conclusion &amp; KPIs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10917" y="89249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832454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373409" y="-1351085"/>
            <a:ext cx="5771783" cy="4114800"/>
          </a:xfrm>
          <a:custGeom>
            <a:avLst/>
            <a:gdLst/>
            <a:ahLst/>
            <a:cxnLst/>
            <a:rect l="l" t="t" r="r" b="b"/>
            <a:pathLst>
              <a:path w="5771783" h="4114800">
                <a:moveTo>
                  <a:pt x="0" y="0"/>
                </a:moveTo>
                <a:lnTo>
                  <a:pt x="5771782" y="0"/>
                </a:lnTo>
                <a:lnTo>
                  <a:pt x="5771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94291" y="5395175"/>
            <a:ext cx="3341560" cy="4114800"/>
          </a:xfrm>
          <a:custGeom>
            <a:avLst/>
            <a:gdLst/>
            <a:ahLst/>
            <a:cxnLst/>
            <a:rect l="l" t="t" r="r" b="b"/>
            <a:pathLst>
              <a:path w="3341560" h="4114800">
                <a:moveTo>
                  <a:pt x="0" y="0"/>
                </a:moveTo>
                <a:lnTo>
                  <a:pt x="3341561" y="0"/>
                </a:lnTo>
                <a:lnTo>
                  <a:pt x="33415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47965" y="3641666"/>
            <a:ext cx="9181417" cy="175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30"/>
              </a:lnSpc>
            </a:pPr>
            <a:r>
              <a:rPr lang="en-US" sz="10236" b="1" dirty="0">
                <a:solidFill>
                  <a:schemeClr val="tx2">
                    <a:lumMod val="75000"/>
                  </a:schemeClr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>
            <a:off x="16867677" y="87261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89194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2391" y="7200900"/>
            <a:ext cx="4404781" cy="4114800"/>
          </a:xfrm>
          <a:custGeom>
            <a:avLst/>
            <a:gdLst/>
            <a:ahLst/>
            <a:cxnLst/>
            <a:rect l="l" t="t" r="r" b="b"/>
            <a:pathLst>
              <a:path w="4404781" h="4114800">
                <a:moveTo>
                  <a:pt x="0" y="0"/>
                </a:moveTo>
                <a:lnTo>
                  <a:pt x="4404782" y="0"/>
                </a:lnTo>
                <a:lnTo>
                  <a:pt x="4404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96252" y="870705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832454"/>
            <a:ext cx="18288000" cy="642507"/>
            <a:chOff x="0" y="0"/>
            <a:chExt cx="4816593" cy="169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220"/>
            </a:xfrm>
            <a:custGeom>
              <a:avLst/>
              <a:gdLst/>
              <a:ahLst/>
              <a:cxnLst/>
              <a:rect l="l" t="t" r="r" b="b"/>
              <a:pathLst>
                <a:path w="4816592" h="169220">
                  <a:moveTo>
                    <a:pt x="0" y="0"/>
                  </a:moveTo>
                  <a:lnTo>
                    <a:pt x="4816592" y="0"/>
                  </a:lnTo>
                  <a:lnTo>
                    <a:pt x="4816592" y="169220"/>
                  </a:lnTo>
                  <a:lnTo>
                    <a:pt x="0" y="169220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816593" cy="264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6672601" y="-15202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87197" y="3223053"/>
            <a:ext cx="5180480" cy="5180480"/>
          </a:xfrm>
          <a:custGeom>
            <a:avLst/>
            <a:gdLst/>
            <a:ahLst/>
            <a:cxnLst/>
            <a:rect l="l" t="t" r="r" b="b"/>
            <a:pathLst>
              <a:path w="5180480" h="5180480">
                <a:moveTo>
                  <a:pt x="0" y="0"/>
                </a:moveTo>
                <a:lnTo>
                  <a:pt x="5180480" y="0"/>
                </a:lnTo>
                <a:lnTo>
                  <a:pt x="5180480" y="5180480"/>
                </a:lnTo>
                <a:lnTo>
                  <a:pt x="0" y="5180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8097" y="486727"/>
            <a:ext cx="16636492" cy="99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sz="6000" b="1">
                <a:solidFill>
                  <a:srgbClr val="00509D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Project: StudyBuddy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24037" y="1589827"/>
            <a:ext cx="9969408" cy="423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528" b="1" dirty="0">
                <a:solidFill>
                  <a:schemeClr val="tx2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A Mobile Learning Assistant App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859821" y="6209156"/>
            <a:ext cx="3633901" cy="2557641"/>
            <a:chOff x="0" y="0"/>
            <a:chExt cx="4845201" cy="341018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52400"/>
              <a:ext cx="4522288" cy="826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98"/>
                </a:lnSpc>
              </a:pPr>
              <a:r>
                <a:rPr lang="en-US" sz="3355">
                  <a:solidFill>
                    <a:srgbClr val="000000"/>
                  </a:solidFill>
                  <a:latin typeface="Agrandir"/>
                  <a:ea typeface="Agrandir"/>
                  <a:cs typeface="Agrandir"/>
                  <a:sym typeface="Agrandir"/>
                </a:rPr>
                <a:t>Presented By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2447"/>
              <a:ext cx="4845201" cy="2397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83"/>
                </a:lnSpc>
              </a:pPr>
              <a:r>
                <a:rPr lang="en-US" sz="3526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Abdullah Atif</a:t>
              </a:r>
            </a:p>
            <a:p>
              <a:pPr algn="just">
                <a:lnSpc>
                  <a:spcPts val="4583"/>
                </a:lnSpc>
              </a:pPr>
              <a:r>
                <a:rPr lang="en-US" sz="3526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ID: 241311051</a:t>
              </a:r>
            </a:p>
            <a:p>
              <a:pPr algn="just">
                <a:lnSpc>
                  <a:spcPts val="4583"/>
                </a:lnSpc>
                <a:spcBef>
                  <a:spcPct val="0"/>
                </a:spcBef>
              </a:pPr>
              <a:r>
                <a:rPr lang="en-US" sz="3526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Semester: 4th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59096" y="3505574"/>
            <a:ext cx="7450157" cy="1637926"/>
            <a:chOff x="0" y="0"/>
            <a:chExt cx="9933542" cy="2183901"/>
          </a:xfrm>
        </p:grpSpPr>
        <p:sp>
          <p:nvSpPr>
            <p:cNvPr id="16" name="TextBox 16"/>
            <p:cNvSpPr txBox="1"/>
            <p:nvPr/>
          </p:nvSpPr>
          <p:spPr>
            <a:xfrm>
              <a:off x="716603" y="-142875"/>
              <a:ext cx="5948096" cy="752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Course Code: CSE 2201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20226"/>
              <a:ext cx="9933542" cy="146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000000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Course Title: Software Engineering &amp; System Analysis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4889">
            <a:off x="14512538" y="-1582454"/>
            <a:ext cx="4404781" cy="4114800"/>
          </a:xfrm>
          <a:custGeom>
            <a:avLst/>
            <a:gdLst/>
            <a:ahLst/>
            <a:cxnLst/>
            <a:rect l="l" t="t" r="r" b="b"/>
            <a:pathLst>
              <a:path w="4404781" h="4114800">
                <a:moveTo>
                  <a:pt x="0" y="0"/>
                </a:moveTo>
                <a:lnTo>
                  <a:pt x="4404782" y="0"/>
                </a:lnTo>
                <a:lnTo>
                  <a:pt x="4404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96252" y="86880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832454"/>
            <a:ext cx="18288000" cy="642507"/>
            <a:chOff x="0" y="0"/>
            <a:chExt cx="4816593" cy="169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220"/>
            </a:xfrm>
            <a:custGeom>
              <a:avLst/>
              <a:gdLst/>
              <a:ahLst/>
              <a:cxnLst/>
              <a:rect l="l" t="t" r="r" b="b"/>
              <a:pathLst>
                <a:path w="4816592" h="169220">
                  <a:moveTo>
                    <a:pt x="0" y="0"/>
                  </a:moveTo>
                  <a:lnTo>
                    <a:pt x="4816592" y="0"/>
                  </a:lnTo>
                  <a:lnTo>
                    <a:pt x="4816592" y="169220"/>
                  </a:lnTo>
                  <a:lnTo>
                    <a:pt x="0" y="169220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816593" cy="264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010215" flipH="1">
            <a:off x="-1286626" y="856940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12092" y="2791051"/>
            <a:ext cx="5535007" cy="5535007"/>
          </a:xfrm>
          <a:custGeom>
            <a:avLst/>
            <a:gdLst/>
            <a:ahLst/>
            <a:cxnLst/>
            <a:rect l="l" t="t" r="r" b="b"/>
            <a:pathLst>
              <a:path w="5535007" h="5535007">
                <a:moveTo>
                  <a:pt x="0" y="0"/>
                </a:moveTo>
                <a:lnTo>
                  <a:pt x="5535007" y="0"/>
                </a:lnTo>
                <a:lnTo>
                  <a:pt x="5535007" y="5535007"/>
                </a:lnTo>
                <a:lnTo>
                  <a:pt x="0" y="55350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9160" y="2788659"/>
            <a:ext cx="9155979" cy="457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University students struggle with productivity, time management &amp; collaboration</a:t>
            </a:r>
          </a:p>
          <a:p>
            <a:pPr algn="just">
              <a:lnSpc>
                <a:spcPts val="4465"/>
              </a:lnSpc>
            </a:pPr>
            <a:endParaRPr lang="en-US" sz="3434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4465"/>
              </a:lnSpc>
            </a:pPr>
            <a:endParaRPr lang="en-US" sz="3434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4465"/>
              </a:lnSpc>
            </a:pPr>
            <a:endParaRPr lang="en-US" sz="3434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• Need a unified platform for schedules, notes, and progress tracking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58110" y="476250"/>
            <a:ext cx="5067271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chemeClr val="tx2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Why</a:t>
            </a:r>
            <a:r>
              <a:rPr lang="en-US" sz="4500" b="1" dirty="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4500" b="1" dirty="0" err="1">
                <a:solidFill>
                  <a:schemeClr val="tx2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StudyBuddy</a:t>
            </a:r>
            <a:endParaRPr lang="en-US" sz="4500" b="1" dirty="0">
              <a:solidFill>
                <a:schemeClr val="tx2">
                  <a:lumMod val="75000"/>
                </a:schemeClr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404889">
            <a:off x="14512538" y="-1582454"/>
            <a:ext cx="4404781" cy="4114800"/>
          </a:xfrm>
          <a:custGeom>
            <a:avLst/>
            <a:gdLst/>
            <a:ahLst/>
            <a:cxnLst/>
            <a:rect l="l" t="t" r="r" b="b"/>
            <a:pathLst>
              <a:path w="4404781" h="4114800">
                <a:moveTo>
                  <a:pt x="0" y="0"/>
                </a:moveTo>
                <a:lnTo>
                  <a:pt x="4404782" y="0"/>
                </a:lnTo>
                <a:lnTo>
                  <a:pt x="44047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96252" y="86880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9832454"/>
            <a:ext cx="18288000" cy="642507"/>
            <a:chOff x="0" y="0"/>
            <a:chExt cx="4816593" cy="1692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69220"/>
            </a:xfrm>
            <a:custGeom>
              <a:avLst/>
              <a:gdLst/>
              <a:ahLst/>
              <a:cxnLst/>
              <a:rect l="l" t="t" r="r" b="b"/>
              <a:pathLst>
                <a:path w="4816592" h="169220">
                  <a:moveTo>
                    <a:pt x="0" y="0"/>
                  </a:moveTo>
                  <a:lnTo>
                    <a:pt x="4816592" y="0"/>
                  </a:lnTo>
                  <a:lnTo>
                    <a:pt x="4816592" y="169220"/>
                  </a:lnTo>
                  <a:lnTo>
                    <a:pt x="0" y="169220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816593" cy="264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010215" flipH="1">
            <a:off x="-1286626" y="856940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946288"/>
            <a:ext cx="11249184" cy="3454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Help university students improve productivity via: </a:t>
            </a:r>
          </a:p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Smart scheduling </a:t>
            </a:r>
          </a:p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Progress tracking </a:t>
            </a:r>
          </a:p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Peer collaboration</a:t>
            </a:r>
          </a:p>
          <a:p>
            <a:pPr algn="just">
              <a:lnSpc>
                <a:spcPts val="4465"/>
              </a:lnSpc>
            </a:pPr>
            <a:endParaRPr lang="en-US" sz="3434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just">
              <a:lnSpc>
                <a:spcPts val="4465"/>
              </a:lnSpc>
            </a:pPr>
            <a:r>
              <a:rPr lang="en-US" sz="343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MVP Launch: May 30, 2026</a:t>
            </a:r>
          </a:p>
        </p:txBody>
      </p:sp>
      <p:sp>
        <p:nvSpPr>
          <p:cNvPr id="9" name="Freeform 9"/>
          <p:cNvSpPr/>
          <p:nvPr/>
        </p:nvSpPr>
        <p:spPr>
          <a:xfrm>
            <a:off x="11693474" y="6269126"/>
            <a:ext cx="5021455" cy="3345544"/>
          </a:xfrm>
          <a:custGeom>
            <a:avLst/>
            <a:gdLst/>
            <a:ahLst/>
            <a:cxnLst/>
            <a:rect l="l" t="t" r="r" b="b"/>
            <a:pathLst>
              <a:path w="5021455" h="3345544">
                <a:moveTo>
                  <a:pt x="0" y="0"/>
                </a:moveTo>
                <a:lnTo>
                  <a:pt x="5021455" y="0"/>
                </a:lnTo>
                <a:lnTo>
                  <a:pt x="5021455" y="3345545"/>
                </a:lnTo>
                <a:lnTo>
                  <a:pt x="0" y="3345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351770" y="2313747"/>
            <a:ext cx="3704864" cy="3599886"/>
          </a:xfrm>
          <a:custGeom>
            <a:avLst/>
            <a:gdLst/>
            <a:ahLst/>
            <a:cxnLst/>
            <a:rect l="l" t="t" r="r" b="b"/>
            <a:pathLst>
              <a:path w="3704864" h="3599886">
                <a:moveTo>
                  <a:pt x="0" y="0"/>
                </a:moveTo>
                <a:lnTo>
                  <a:pt x="3704864" y="0"/>
                </a:lnTo>
                <a:lnTo>
                  <a:pt x="3704864" y="3599885"/>
                </a:lnTo>
                <a:lnTo>
                  <a:pt x="0" y="35998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86" t="-3766" b="-376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0182" y="722752"/>
            <a:ext cx="4585283" cy="76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b="1" dirty="0">
                <a:solidFill>
                  <a:schemeClr val="tx2">
                    <a:lumMod val="75000"/>
                  </a:schemeClr>
                </a:solidFill>
                <a:latin typeface="Agrandir Bold"/>
                <a:ea typeface="Agrandir Bold"/>
                <a:cs typeface="Agrandir Bold"/>
                <a:sym typeface="Agrandir Bold"/>
              </a:rPr>
              <a:t>Goal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9813" y="-43476"/>
            <a:ext cx="8638187" cy="10330476"/>
            <a:chOff x="0" y="0"/>
            <a:chExt cx="2275078" cy="2720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5078" cy="2720784"/>
            </a:xfrm>
            <a:custGeom>
              <a:avLst/>
              <a:gdLst/>
              <a:ahLst/>
              <a:cxnLst/>
              <a:rect l="l" t="t" r="r" b="b"/>
              <a:pathLst>
                <a:path w="2275078" h="2720784">
                  <a:moveTo>
                    <a:pt x="0" y="0"/>
                  </a:moveTo>
                  <a:lnTo>
                    <a:pt x="2275078" y="0"/>
                  </a:lnTo>
                  <a:lnTo>
                    <a:pt x="2275078" y="2720784"/>
                  </a:lnTo>
                  <a:lnTo>
                    <a:pt x="0" y="2720784"/>
                  </a:lnTo>
                  <a:close/>
                </a:path>
              </a:pathLst>
            </a:custGeom>
            <a:solidFill>
              <a:srgbClr val="1626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75078" cy="281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933493"/>
            <a:ext cx="18288000" cy="454546"/>
            <a:chOff x="0" y="0"/>
            <a:chExt cx="4816593" cy="1197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4411993" y="-2400300"/>
            <a:ext cx="4826745" cy="4114800"/>
          </a:xfrm>
          <a:custGeom>
            <a:avLst/>
            <a:gdLst/>
            <a:ahLst/>
            <a:cxnLst/>
            <a:rect l="l" t="t" r="r" b="b"/>
            <a:pathLst>
              <a:path w="4826745" h="4114800">
                <a:moveTo>
                  <a:pt x="0" y="4114800"/>
                </a:moveTo>
                <a:lnTo>
                  <a:pt x="4826744" y="4114800"/>
                </a:lnTo>
                <a:lnTo>
                  <a:pt x="4826744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09327" y="870705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-1576371" y="-519096"/>
            <a:ext cx="3479227" cy="1730915"/>
          </a:xfrm>
          <a:custGeom>
            <a:avLst/>
            <a:gdLst/>
            <a:ahLst/>
            <a:cxnLst/>
            <a:rect l="l" t="t" r="r" b="b"/>
            <a:pathLst>
              <a:path w="3479227" h="1730915">
                <a:moveTo>
                  <a:pt x="0" y="0"/>
                </a:moveTo>
                <a:lnTo>
                  <a:pt x="3479227" y="0"/>
                </a:lnTo>
                <a:lnTo>
                  <a:pt x="3479227" y="1730915"/>
                </a:lnTo>
                <a:lnTo>
                  <a:pt x="0" y="1730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-1576371" y="8827823"/>
            <a:ext cx="3479227" cy="1730915"/>
          </a:xfrm>
          <a:custGeom>
            <a:avLst/>
            <a:gdLst/>
            <a:ahLst/>
            <a:cxnLst/>
            <a:rect l="l" t="t" r="r" b="b"/>
            <a:pathLst>
              <a:path w="3479227" h="1730915">
                <a:moveTo>
                  <a:pt x="0" y="0"/>
                </a:moveTo>
                <a:lnTo>
                  <a:pt x="3479227" y="0"/>
                </a:lnTo>
                <a:lnTo>
                  <a:pt x="3479227" y="1730916"/>
                </a:lnTo>
                <a:lnTo>
                  <a:pt x="0" y="1730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7833" y="2369150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59651" y="876190"/>
            <a:ext cx="933669" cy="933669"/>
          </a:xfrm>
          <a:custGeom>
            <a:avLst/>
            <a:gdLst/>
            <a:ahLst/>
            <a:cxnLst/>
            <a:rect l="l" t="t" r="r" b="b"/>
            <a:pathLst>
              <a:path w="933669" h="933669">
                <a:moveTo>
                  <a:pt x="0" y="0"/>
                </a:moveTo>
                <a:lnTo>
                  <a:pt x="933669" y="0"/>
                </a:lnTo>
                <a:lnTo>
                  <a:pt x="933669" y="933670"/>
                </a:lnTo>
                <a:lnTo>
                  <a:pt x="0" y="9336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722999" y="838200"/>
            <a:ext cx="8491815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</a:pPr>
            <a:r>
              <a:rPr lang="en-US" sz="4899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14541" y="2370113"/>
            <a:ext cx="8108730" cy="558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 Scope (MVP)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User Authentication (Email, Google, SSO)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Personal Dashboard (Upcoming tasks)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Smart Scheduler (Pomodoro AI)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Study Groups + Real-time Chat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Progress Analytics (Charts)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Resource Library (PDFs, Flashcards)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7ED957"/>
                </a:solidFill>
                <a:latin typeface="Agrandir"/>
                <a:ea typeface="Agrandir"/>
                <a:cs typeface="Agrandir"/>
                <a:sym typeface="Agrandir"/>
              </a:rPr>
              <a:t>✓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Push Notifications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just">
              <a:lnSpc>
                <a:spcPts val="286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algn="just">
              <a:lnSpc>
                <a:spcPts val="455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Out of Scope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F3131"/>
                </a:solidFill>
                <a:latin typeface="Agrandir"/>
                <a:ea typeface="Agrandir"/>
                <a:cs typeface="Agrandir"/>
                <a:sym typeface="Agrandir"/>
              </a:rPr>
              <a:t>✗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Desktop App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F3131"/>
                </a:solidFill>
                <a:latin typeface="Agrandir"/>
                <a:ea typeface="Agrandir"/>
                <a:cs typeface="Agrandir"/>
                <a:sym typeface="Agrandir"/>
              </a:rPr>
              <a:t>✗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Offline Sync</a:t>
            </a:r>
          </a:p>
          <a:p>
            <a:pPr algn="just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FF3131"/>
                </a:solidFill>
                <a:latin typeface="Agrandir"/>
                <a:ea typeface="Agrandir"/>
                <a:cs typeface="Agrandir"/>
                <a:sym typeface="Agrandir"/>
              </a:rPr>
              <a:t>✗</a:t>
            </a:r>
            <a:r>
              <a:rPr lang="en-US" sz="2200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 AI Tutoring (Phase II)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08662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1184" y="8053392"/>
            <a:ext cx="1689884" cy="2409817"/>
          </a:xfrm>
          <a:custGeom>
            <a:avLst/>
            <a:gdLst/>
            <a:ahLst/>
            <a:cxnLst/>
            <a:rect l="l" t="t" r="r" b="b"/>
            <a:pathLst>
              <a:path w="1689884" h="2409817">
                <a:moveTo>
                  <a:pt x="0" y="0"/>
                </a:moveTo>
                <a:lnTo>
                  <a:pt x="1689884" y="0"/>
                </a:lnTo>
                <a:lnTo>
                  <a:pt x="1689884" y="2409816"/>
                </a:lnTo>
                <a:lnTo>
                  <a:pt x="0" y="24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39102" y="8697533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7020224" y="-294455"/>
            <a:ext cx="1913823" cy="2729159"/>
          </a:xfrm>
          <a:custGeom>
            <a:avLst/>
            <a:gdLst/>
            <a:ahLst/>
            <a:cxnLst/>
            <a:rect l="l" t="t" r="r" b="b"/>
            <a:pathLst>
              <a:path w="1913823" h="2729159">
                <a:moveTo>
                  <a:pt x="0" y="0"/>
                </a:moveTo>
                <a:lnTo>
                  <a:pt x="1913823" y="0"/>
                </a:lnTo>
                <a:lnTo>
                  <a:pt x="1913823" y="2729159"/>
                </a:lnTo>
                <a:lnTo>
                  <a:pt x="0" y="272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905744" y="-468758"/>
            <a:ext cx="2661698" cy="2269097"/>
          </a:xfrm>
          <a:custGeom>
            <a:avLst/>
            <a:gdLst/>
            <a:ahLst/>
            <a:cxnLst/>
            <a:rect l="l" t="t" r="r" b="b"/>
            <a:pathLst>
              <a:path w="2661698" h="2269097">
                <a:moveTo>
                  <a:pt x="0" y="2269097"/>
                </a:moveTo>
                <a:lnTo>
                  <a:pt x="2661697" y="2269097"/>
                </a:lnTo>
                <a:lnTo>
                  <a:pt x="2661697" y="0"/>
                </a:lnTo>
                <a:lnTo>
                  <a:pt x="0" y="0"/>
                </a:lnTo>
                <a:lnTo>
                  <a:pt x="0" y="226909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82645" y="3251856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80228" y="2180895"/>
            <a:ext cx="4151219" cy="2141923"/>
          </a:xfrm>
          <a:custGeom>
            <a:avLst/>
            <a:gdLst/>
            <a:ahLst/>
            <a:cxnLst/>
            <a:rect l="l" t="t" r="r" b="b"/>
            <a:pathLst>
              <a:path w="4151219" h="2141923">
                <a:moveTo>
                  <a:pt x="0" y="0"/>
                </a:moveTo>
                <a:lnTo>
                  <a:pt x="4151218" y="0"/>
                </a:lnTo>
                <a:lnTo>
                  <a:pt x="4151218" y="2141922"/>
                </a:lnTo>
                <a:lnTo>
                  <a:pt x="0" y="2141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04003" y="2340437"/>
            <a:ext cx="8987446" cy="638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Total Budget: 480,000 BDT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endParaRPr lang="en-US" sz="3482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Human Resources         240,000 (50%)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Cloud &amp; Tools                    120,000 (25%)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QA Devices                        80,000    (17%)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Misc + Contingency      40,000     (8%)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endParaRPr lang="en-US" sz="3482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Top Items: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Dev Stipends: 180K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Firebase: 75K</a:t>
            </a:r>
          </a:p>
          <a:p>
            <a:pPr algn="l">
              <a:lnSpc>
                <a:spcPts val="4526"/>
              </a:lnSpc>
              <a:spcBef>
                <a:spcPct val="0"/>
              </a:spcBef>
            </a:pPr>
            <a:r>
              <a:rPr lang="en-US" sz="348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Test Devices: 80K</a:t>
            </a:r>
          </a:p>
        </p:txBody>
      </p:sp>
      <p:sp>
        <p:nvSpPr>
          <p:cNvPr id="12" name="Freeform 12"/>
          <p:cNvSpPr/>
          <p:nvPr/>
        </p:nvSpPr>
        <p:spPr>
          <a:xfrm>
            <a:off x="616021" y="1644184"/>
            <a:ext cx="2279865" cy="2279865"/>
          </a:xfrm>
          <a:custGeom>
            <a:avLst/>
            <a:gdLst/>
            <a:ahLst/>
            <a:cxnLst/>
            <a:rect l="l" t="t" r="r" b="b"/>
            <a:pathLst>
              <a:path w="2279865" h="2279865">
                <a:moveTo>
                  <a:pt x="0" y="0"/>
                </a:moveTo>
                <a:lnTo>
                  <a:pt x="2279865" y="0"/>
                </a:lnTo>
                <a:lnTo>
                  <a:pt x="2279865" y="2279864"/>
                </a:lnTo>
                <a:lnTo>
                  <a:pt x="0" y="22798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98134" y="88868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7052" y="732324"/>
            <a:ext cx="10698029" cy="9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499" b="1">
                <a:solidFill>
                  <a:srgbClr val="162667"/>
                </a:solidFill>
                <a:latin typeface="Agrandir Bold"/>
                <a:ea typeface="Agrandir Bold"/>
                <a:cs typeface="Agrandir Bold"/>
                <a:sym typeface="Agrandir Bold"/>
              </a:rPr>
              <a:t>Budget Allocation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258877" y="1504950"/>
            <a:ext cx="8384422" cy="0"/>
          </a:xfrm>
          <a:prstGeom prst="line">
            <a:avLst/>
          </a:prstGeom>
          <a:ln w="104775" cap="flat">
            <a:solidFill>
              <a:srgbClr val="FFC3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9832454"/>
            <a:ext cx="18288000" cy="454546"/>
            <a:chOff x="0" y="0"/>
            <a:chExt cx="4816593" cy="119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232484" y="-6255"/>
            <a:ext cx="3479227" cy="1730915"/>
          </a:xfrm>
          <a:custGeom>
            <a:avLst/>
            <a:gdLst/>
            <a:ahLst/>
            <a:cxnLst/>
            <a:rect l="l" t="t" r="r" b="b"/>
            <a:pathLst>
              <a:path w="3479227" h="1730915">
                <a:moveTo>
                  <a:pt x="0" y="0"/>
                </a:moveTo>
                <a:lnTo>
                  <a:pt x="3479227" y="0"/>
                </a:lnTo>
                <a:lnTo>
                  <a:pt x="3479227" y="1730915"/>
                </a:lnTo>
                <a:lnTo>
                  <a:pt x="0" y="173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22702" y="5717654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896252" y="86880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733327" y="0"/>
            <a:ext cx="3466654" cy="1724660"/>
          </a:xfrm>
          <a:custGeom>
            <a:avLst/>
            <a:gdLst/>
            <a:ahLst/>
            <a:cxnLst/>
            <a:rect l="l" t="t" r="r" b="b"/>
            <a:pathLst>
              <a:path w="3466654" h="1724660">
                <a:moveTo>
                  <a:pt x="0" y="0"/>
                </a:moveTo>
                <a:lnTo>
                  <a:pt x="3466654" y="0"/>
                </a:lnTo>
                <a:lnTo>
                  <a:pt x="3466654" y="1724660"/>
                </a:lnTo>
                <a:lnTo>
                  <a:pt x="0" y="1724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1812861"/>
            <a:ext cx="7445439" cy="7445439"/>
          </a:xfrm>
          <a:custGeom>
            <a:avLst/>
            <a:gdLst/>
            <a:ahLst/>
            <a:cxnLst/>
            <a:rect l="l" t="t" r="r" b="b"/>
            <a:pathLst>
              <a:path w="7445439" h="7445439">
                <a:moveTo>
                  <a:pt x="0" y="0"/>
                </a:moveTo>
                <a:lnTo>
                  <a:pt x="7445439" y="0"/>
                </a:lnTo>
                <a:lnTo>
                  <a:pt x="7445439" y="7445439"/>
                </a:lnTo>
                <a:lnTo>
                  <a:pt x="0" y="7445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49739" y="327327"/>
            <a:ext cx="14061878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13"/>
              </a:lnSpc>
            </a:pPr>
            <a:r>
              <a:rPr lang="en-US" sz="50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WORK BREAKDOWN STRUCTURE (WBS)</a:t>
            </a:r>
          </a:p>
          <a:p>
            <a:pPr marL="0" lvl="0" indent="0" algn="l">
              <a:lnSpc>
                <a:spcPts val="6113"/>
              </a:lnSpc>
            </a:pPr>
            <a:endParaRPr lang="en-US" sz="5094" b="1">
              <a:solidFill>
                <a:srgbClr val="000000"/>
              </a:solidFill>
              <a:latin typeface="Agrandir Bold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347099" y="886777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0537" y="2034670"/>
            <a:ext cx="6356713" cy="655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1.0 Project Initiation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2.0 Requirements &amp; Design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3.0 Development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3.1 Backend Setup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3.2 Frontend Core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3.3 Auth + SSO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3.4 Scheduler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3.5 Groups &amp; Chat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├ 3.6 Analytics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  └ 3.7 Security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4.0 Testing &amp; QA</a:t>
            </a:r>
          </a:p>
          <a:p>
            <a:pPr algn="l">
              <a:lnSpc>
                <a:spcPts val="4282"/>
              </a:lnSpc>
              <a:spcBef>
                <a:spcPct val="0"/>
              </a:spcBef>
            </a:pPr>
            <a:r>
              <a:rPr lang="en-US" sz="329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5.0 Deployment &amp; Closure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08662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1184" y="8053392"/>
            <a:ext cx="1689884" cy="2409817"/>
          </a:xfrm>
          <a:custGeom>
            <a:avLst/>
            <a:gdLst/>
            <a:ahLst/>
            <a:cxnLst/>
            <a:rect l="l" t="t" r="r" b="b"/>
            <a:pathLst>
              <a:path w="1689884" h="2409817">
                <a:moveTo>
                  <a:pt x="0" y="0"/>
                </a:moveTo>
                <a:lnTo>
                  <a:pt x="1689884" y="0"/>
                </a:lnTo>
                <a:lnTo>
                  <a:pt x="1689884" y="2409816"/>
                </a:lnTo>
                <a:lnTo>
                  <a:pt x="0" y="24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48396" y="86880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7020224" y="-294455"/>
            <a:ext cx="1913823" cy="2729159"/>
          </a:xfrm>
          <a:custGeom>
            <a:avLst/>
            <a:gdLst/>
            <a:ahLst/>
            <a:cxnLst/>
            <a:rect l="l" t="t" r="r" b="b"/>
            <a:pathLst>
              <a:path w="1913823" h="2729159">
                <a:moveTo>
                  <a:pt x="0" y="0"/>
                </a:moveTo>
                <a:lnTo>
                  <a:pt x="1913823" y="0"/>
                </a:lnTo>
                <a:lnTo>
                  <a:pt x="1913823" y="2729159"/>
                </a:lnTo>
                <a:lnTo>
                  <a:pt x="0" y="272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905744" y="-468758"/>
            <a:ext cx="2661698" cy="2269097"/>
          </a:xfrm>
          <a:custGeom>
            <a:avLst/>
            <a:gdLst/>
            <a:ahLst/>
            <a:cxnLst/>
            <a:rect l="l" t="t" r="r" b="b"/>
            <a:pathLst>
              <a:path w="2661698" h="2269097">
                <a:moveTo>
                  <a:pt x="0" y="2269097"/>
                </a:moveTo>
                <a:lnTo>
                  <a:pt x="2661697" y="2269097"/>
                </a:lnTo>
                <a:lnTo>
                  <a:pt x="2661697" y="0"/>
                </a:lnTo>
                <a:lnTo>
                  <a:pt x="0" y="0"/>
                </a:lnTo>
                <a:lnTo>
                  <a:pt x="0" y="226909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82645" y="3251856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97395" y="1800339"/>
            <a:ext cx="8230753" cy="7229361"/>
          </a:xfrm>
          <a:custGeom>
            <a:avLst/>
            <a:gdLst/>
            <a:ahLst/>
            <a:cxnLst/>
            <a:rect l="l" t="t" r="r" b="b"/>
            <a:pathLst>
              <a:path w="8230753" h="7229361">
                <a:moveTo>
                  <a:pt x="0" y="0"/>
                </a:moveTo>
                <a:lnTo>
                  <a:pt x="8230752" y="0"/>
                </a:lnTo>
                <a:lnTo>
                  <a:pt x="8230752" y="7229361"/>
                </a:lnTo>
                <a:lnTo>
                  <a:pt x="0" y="7229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6925" b="-692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98134" y="88868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4930" y="743459"/>
            <a:ext cx="13377076" cy="9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499" b="1">
                <a:solidFill>
                  <a:srgbClr val="162667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Schedule (Gantt Chart)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265" y="2597320"/>
            <a:ext cx="678526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Critical Path:</a:t>
            </a:r>
          </a:p>
          <a:p>
            <a:pPr algn="l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Initiation → Design → Backend → Auth/Scheduler → Testing → 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295" y="4407070"/>
            <a:ext cx="5052722" cy="253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4"/>
              </a:lnSpc>
            </a:pPr>
            <a:r>
              <a:rPr lang="en-US" sz="344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Key Milestones: </a:t>
            </a:r>
          </a:p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87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Dec 7: Charter Sign-off </a:t>
            </a:r>
          </a:p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87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Jan 25: Auth Module Done </a:t>
            </a:r>
          </a:p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87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Apr 19: Testing Complete </a:t>
            </a:r>
          </a:p>
          <a:p>
            <a:pPr algn="l">
              <a:lnSpc>
                <a:spcPts val="3737"/>
              </a:lnSpc>
              <a:spcBef>
                <a:spcPct val="0"/>
              </a:spcBef>
            </a:pPr>
            <a:r>
              <a:rPr lang="en-US" sz="2874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May 3: App Store Live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08662"/>
            <a:ext cx="18288000" cy="454546"/>
            <a:chOff x="0" y="0"/>
            <a:chExt cx="4816593" cy="1197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9716"/>
            </a:xfrm>
            <a:custGeom>
              <a:avLst/>
              <a:gdLst/>
              <a:ahLst/>
              <a:cxnLst/>
              <a:rect l="l" t="t" r="r" b="b"/>
              <a:pathLst>
                <a:path w="4816592" h="119716">
                  <a:moveTo>
                    <a:pt x="0" y="0"/>
                  </a:moveTo>
                  <a:lnTo>
                    <a:pt x="4816592" y="0"/>
                  </a:lnTo>
                  <a:lnTo>
                    <a:pt x="4816592" y="119716"/>
                  </a:lnTo>
                  <a:lnTo>
                    <a:pt x="0" y="119716"/>
                  </a:lnTo>
                  <a:close/>
                </a:path>
              </a:pathLst>
            </a:custGeom>
            <a:solidFill>
              <a:srgbClr val="5C56C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4816593" cy="21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61184" y="8053392"/>
            <a:ext cx="1689884" cy="2409817"/>
          </a:xfrm>
          <a:custGeom>
            <a:avLst/>
            <a:gdLst/>
            <a:ahLst/>
            <a:cxnLst/>
            <a:rect l="l" t="t" r="r" b="b"/>
            <a:pathLst>
              <a:path w="1689884" h="2409817">
                <a:moveTo>
                  <a:pt x="0" y="0"/>
                </a:moveTo>
                <a:lnTo>
                  <a:pt x="1689884" y="0"/>
                </a:lnTo>
                <a:lnTo>
                  <a:pt x="1689884" y="2409816"/>
                </a:lnTo>
                <a:lnTo>
                  <a:pt x="0" y="240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67677" y="8726108"/>
            <a:ext cx="1104420" cy="1064385"/>
          </a:xfrm>
          <a:custGeom>
            <a:avLst/>
            <a:gdLst/>
            <a:ahLst/>
            <a:cxnLst/>
            <a:rect l="l" t="t" r="r" b="b"/>
            <a:pathLst>
              <a:path w="1104420" h="1064385">
                <a:moveTo>
                  <a:pt x="0" y="0"/>
                </a:moveTo>
                <a:lnTo>
                  <a:pt x="1104420" y="0"/>
                </a:lnTo>
                <a:lnTo>
                  <a:pt x="1104420" y="1064384"/>
                </a:lnTo>
                <a:lnTo>
                  <a:pt x="0" y="106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7020224" y="-294455"/>
            <a:ext cx="1913823" cy="2729159"/>
          </a:xfrm>
          <a:custGeom>
            <a:avLst/>
            <a:gdLst/>
            <a:ahLst/>
            <a:cxnLst/>
            <a:rect l="l" t="t" r="r" b="b"/>
            <a:pathLst>
              <a:path w="1913823" h="2729159">
                <a:moveTo>
                  <a:pt x="0" y="0"/>
                </a:moveTo>
                <a:lnTo>
                  <a:pt x="1913823" y="0"/>
                </a:lnTo>
                <a:lnTo>
                  <a:pt x="1913823" y="2729159"/>
                </a:lnTo>
                <a:lnTo>
                  <a:pt x="0" y="2729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905744" y="-468758"/>
            <a:ext cx="2661698" cy="2269097"/>
          </a:xfrm>
          <a:custGeom>
            <a:avLst/>
            <a:gdLst/>
            <a:ahLst/>
            <a:cxnLst/>
            <a:rect l="l" t="t" r="r" b="b"/>
            <a:pathLst>
              <a:path w="2661698" h="2269097">
                <a:moveTo>
                  <a:pt x="0" y="2269097"/>
                </a:moveTo>
                <a:lnTo>
                  <a:pt x="2661697" y="2269097"/>
                </a:lnTo>
                <a:lnTo>
                  <a:pt x="2661697" y="0"/>
                </a:lnTo>
                <a:lnTo>
                  <a:pt x="0" y="0"/>
                </a:lnTo>
                <a:lnTo>
                  <a:pt x="0" y="226909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482645" y="3251856"/>
            <a:ext cx="1451402" cy="4114800"/>
          </a:xfrm>
          <a:custGeom>
            <a:avLst/>
            <a:gdLst/>
            <a:ahLst/>
            <a:cxnLst/>
            <a:rect l="l" t="t" r="r" b="b"/>
            <a:pathLst>
              <a:path w="1451402" h="4114800">
                <a:moveTo>
                  <a:pt x="0" y="0"/>
                </a:moveTo>
                <a:lnTo>
                  <a:pt x="1451402" y="0"/>
                </a:lnTo>
                <a:lnTo>
                  <a:pt x="14514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1981219"/>
            <a:ext cx="6903172" cy="6656075"/>
          </a:xfrm>
          <a:custGeom>
            <a:avLst/>
            <a:gdLst/>
            <a:ahLst/>
            <a:cxnLst/>
            <a:rect l="l" t="t" r="r" b="b"/>
            <a:pathLst>
              <a:path w="6903172" h="6656075">
                <a:moveTo>
                  <a:pt x="0" y="0"/>
                </a:moveTo>
                <a:lnTo>
                  <a:pt x="6903172" y="0"/>
                </a:lnTo>
                <a:lnTo>
                  <a:pt x="6903172" y="6656075"/>
                </a:lnTo>
                <a:lnTo>
                  <a:pt x="0" y="6656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856" b="-185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317184" y="8924925"/>
            <a:ext cx="152400" cy="295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9554" y="784438"/>
            <a:ext cx="12908893" cy="9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499" b="1">
                <a:solidFill>
                  <a:srgbClr val="162667"/>
                </a:solidFill>
                <a:latin typeface="Agrandir Bold"/>
                <a:ea typeface="Agrandir Bold"/>
                <a:cs typeface="Agrandir Bold"/>
                <a:sym typeface="Agrandir Bold"/>
              </a:rPr>
              <a:t>Agile Scrum 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6244" y="2071057"/>
            <a:ext cx="5623229" cy="214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2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Why Agile?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30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User feedback (students)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30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Adapt to changes</a:t>
            </a:r>
          </a:p>
          <a:p>
            <a:pPr algn="l">
              <a:lnSpc>
                <a:spcPts val="4016"/>
              </a:lnSpc>
              <a:spcBef>
                <a:spcPct val="0"/>
              </a:spcBef>
            </a:pPr>
            <a:r>
              <a:rPr lang="en-US" sz="308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• Early MVP delivery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6244" y="4583249"/>
            <a:ext cx="4904376" cy="346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</a:pPr>
            <a:r>
              <a:rPr lang="en-US" sz="30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6 x 2-Week Sprints: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Foundation (Login + Backend)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Scheduler + Notifications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Groups &amp; Chat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4. Resources &amp; Analytics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5. Polish &amp; QA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6. Final Testing + Launch</a:t>
            </a:r>
          </a:p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Daily Standups | Sprint Reviews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471</Words>
  <Application>Microsoft Office PowerPoint</Application>
  <PresentationFormat>Custom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Trend Sans Four</vt:lpstr>
      <vt:lpstr>Arial</vt:lpstr>
      <vt:lpstr>Agrandir Bold</vt:lpstr>
      <vt:lpstr>Calibri</vt:lpstr>
      <vt:lpstr>HK Grotesk Bold</vt:lpstr>
      <vt:lpstr>Agrandir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241311051_software</dc:title>
  <cp:lastModifiedBy>Nishat Tabassum Promi</cp:lastModifiedBy>
  <cp:revision>2</cp:revision>
  <dcterms:created xsi:type="dcterms:W3CDTF">2006-08-16T00:00:00Z</dcterms:created>
  <dcterms:modified xsi:type="dcterms:W3CDTF">2025-11-17T07:16:20Z</dcterms:modified>
  <dc:identifier>DAG43hsfU7c</dc:identifier>
</cp:coreProperties>
</file>